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League Spartan" charset="1" panose="00000800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 Italics" charset="1" panose="00000500000000000000"/>
      <p:regular r:id="rId20"/>
    </p:embeddedFont>
    <p:embeddedFont>
      <p:font typeface="Poppins Bold Italics" charset="1" panose="00000800000000000000"/>
      <p:regular r:id="rId21"/>
    </p:embeddedFont>
    <p:embeddedFont>
      <p:font typeface="Poppins Thin" charset="1" panose="00000300000000000000"/>
      <p:regular r:id="rId22"/>
    </p:embeddedFont>
    <p:embeddedFont>
      <p:font typeface="Poppins Thin Italics" charset="1" panose="00000300000000000000"/>
      <p:regular r:id="rId23"/>
    </p:embeddedFont>
    <p:embeddedFont>
      <p:font typeface="Poppins Extra-Light" charset="1" panose="00000300000000000000"/>
      <p:regular r:id="rId24"/>
    </p:embeddedFont>
    <p:embeddedFont>
      <p:font typeface="Poppins Extra-Light Italics" charset="1" panose="00000300000000000000"/>
      <p:regular r:id="rId25"/>
    </p:embeddedFont>
    <p:embeddedFont>
      <p:font typeface="Poppins Light" charset="1" panose="00000400000000000000"/>
      <p:regular r:id="rId26"/>
    </p:embeddedFont>
    <p:embeddedFont>
      <p:font typeface="Poppins Light Italics" charset="1" panose="00000400000000000000"/>
      <p:regular r:id="rId27"/>
    </p:embeddedFont>
    <p:embeddedFont>
      <p:font typeface="Poppins Medium" charset="1" panose="00000600000000000000"/>
      <p:regular r:id="rId28"/>
    </p:embeddedFont>
    <p:embeddedFont>
      <p:font typeface="Poppins Medium Italics" charset="1" panose="00000600000000000000"/>
      <p:regular r:id="rId29"/>
    </p:embeddedFont>
    <p:embeddedFont>
      <p:font typeface="Poppins Semi-Bold" charset="1" panose="00000700000000000000"/>
      <p:regular r:id="rId30"/>
    </p:embeddedFont>
    <p:embeddedFont>
      <p:font typeface="Poppins Semi-Bold Italics" charset="1" panose="00000700000000000000"/>
      <p:regular r:id="rId31"/>
    </p:embeddedFont>
    <p:embeddedFont>
      <p:font typeface="Poppins Ultra-Bold" charset="1" panose="00000900000000000000"/>
      <p:regular r:id="rId32"/>
    </p:embeddedFont>
    <p:embeddedFont>
      <p:font typeface="Poppins Ultra-Bold Italics" charset="1" panose="00000900000000000000"/>
      <p:regular r:id="rId33"/>
    </p:embeddedFont>
    <p:embeddedFont>
      <p:font typeface="Poppins Heavy" charset="1" panose="00000A00000000000000"/>
      <p:regular r:id="rId34"/>
    </p:embeddedFont>
    <p:embeddedFont>
      <p:font typeface="Poppins Heavy Italics" charset="1" panose="00000A00000000000000"/>
      <p:regular r:id="rId35"/>
    </p:embeddedFont>
    <p:embeddedFont>
      <p:font typeface="Lato" charset="1" panose="020F0502020204030203"/>
      <p:regular r:id="rId36"/>
    </p:embeddedFont>
    <p:embeddedFont>
      <p:font typeface="Lato Bold" charset="1" panose="020F0502020204030203"/>
      <p:regular r:id="rId37"/>
    </p:embeddedFont>
    <p:embeddedFont>
      <p:font typeface="Lato Italics" charset="1" panose="020F0502020204030203"/>
      <p:regular r:id="rId38"/>
    </p:embeddedFont>
    <p:embeddedFont>
      <p:font typeface="Lato Bold Italics" charset="1" panose="020F0502020204030203"/>
      <p:regular r:id="rId39"/>
    </p:embeddedFont>
    <p:embeddedFont>
      <p:font typeface="Lato Thin" charset="1" panose="020F0502020204030203"/>
      <p:regular r:id="rId40"/>
    </p:embeddedFont>
    <p:embeddedFont>
      <p:font typeface="Lato Thin Italics" charset="1" panose="020F0502020204030203"/>
      <p:regular r:id="rId41"/>
    </p:embeddedFont>
    <p:embeddedFont>
      <p:font typeface="Lato Light" charset="1" panose="020F0502020204030203"/>
      <p:regular r:id="rId42"/>
    </p:embeddedFont>
    <p:embeddedFont>
      <p:font typeface="Lato Light Italics" charset="1" panose="020F0502020204030203"/>
      <p:regular r:id="rId43"/>
    </p:embeddedFont>
    <p:embeddedFont>
      <p:font typeface="Lato Heavy" charset="1" panose="020F0502020204030203"/>
      <p:regular r:id="rId44"/>
    </p:embeddedFont>
    <p:embeddedFont>
      <p:font typeface="Lato Heavy Italics" charset="1" panose="020F0502020204030203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77096" y="1181366"/>
            <a:ext cx="12133078" cy="1037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65"/>
              </a:lnSpc>
              <a:spcBef>
                <a:spcPct val="0"/>
              </a:spcBef>
            </a:pPr>
            <a:r>
              <a:rPr lang="en-US" sz="6046">
                <a:solidFill>
                  <a:srgbClr val="000000"/>
                </a:solidFill>
                <a:latin typeface="Lato Bold"/>
              </a:rPr>
              <a:t>CSE431 PAPER REVIEW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77096" y="2348929"/>
            <a:ext cx="13545348" cy="4709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44"/>
              </a:lnSpc>
            </a:pPr>
            <a:r>
              <a:rPr lang="en-US" sz="3031">
                <a:solidFill>
                  <a:srgbClr val="593C8F"/>
                </a:solidFill>
                <a:latin typeface="League Spartan"/>
              </a:rPr>
              <a:t>THE RECENT ADVANCES AND APPLICATIONS OF NATURAL LANGUAGE PROCESSING</a:t>
            </a:r>
          </a:p>
          <a:p>
            <a:pPr>
              <a:lnSpc>
                <a:spcPts val="6344"/>
              </a:lnSpc>
            </a:pPr>
          </a:p>
          <a:p>
            <a:pPr>
              <a:lnSpc>
                <a:spcPts val="13903"/>
              </a:lnSpc>
            </a:pPr>
          </a:p>
          <a:p>
            <a:pPr>
              <a:lnSpc>
                <a:spcPts val="9001"/>
              </a:lnSpc>
              <a:spcBef>
                <a:spcPct val="0"/>
              </a:spcBef>
            </a:pPr>
          </a:p>
        </p:txBody>
      </p:sp>
      <p:sp>
        <p:nvSpPr>
          <p:cNvPr name="AutoShape 8" id="8"/>
          <p:cNvSpPr/>
          <p:nvPr/>
        </p:nvSpPr>
        <p:spPr>
          <a:xfrm flipV="true">
            <a:off x="3577096" y="3566176"/>
            <a:ext cx="9687995" cy="205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3577096" y="3917597"/>
            <a:ext cx="11396457" cy="4605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9"/>
              </a:lnSpc>
            </a:pPr>
            <a:r>
              <a:rPr lang="en-US" sz="2413">
                <a:solidFill>
                  <a:srgbClr val="000000"/>
                </a:solidFill>
                <a:latin typeface="Poppins"/>
              </a:rPr>
              <a:t>Submitted to: Annajiat Alim Rasel, Senior Lecturer, BRAC University</a:t>
            </a:r>
          </a:p>
          <a:p>
            <a:pPr>
              <a:lnSpc>
                <a:spcPts val="3379"/>
              </a:lnSpc>
            </a:pPr>
          </a:p>
          <a:p>
            <a:pPr>
              <a:lnSpc>
                <a:spcPts val="3379"/>
              </a:lnSpc>
            </a:pPr>
          </a:p>
          <a:p>
            <a:pPr>
              <a:lnSpc>
                <a:spcPts val="3379"/>
              </a:lnSpc>
            </a:pPr>
            <a:r>
              <a:rPr lang="en-US" sz="2413">
                <a:solidFill>
                  <a:srgbClr val="000000"/>
                </a:solidFill>
                <a:latin typeface="Poppins"/>
              </a:rPr>
              <a:t>Submitted by:</a:t>
            </a:r>
          </a:p>
          <a:p>
            <a:pPr>
              <a:lnSpc>
                <a:spcPts val="3379"/>
              </a:lnSpc>
            </a:pPr>
            <a:r>
              <a:rPr lang="en-US" sz="2413">
                <a:solidFill>
                  <a:srgbClr val="000000"/>
                </a:solidFill>
                <a:latin typeface="Poppins"/>
              </a:rPr>
              <a:t>Name: Hazra Mohammed Ahnaf Faiyaz</a:t>
            </a:r>
          </a:p>
          <a:p>
            <a:pPr>
              <a:lnSpc>
                <a:spcPts val="3379"/>
              </a:lnSpc>
            </a:pPr>
            <a:r>
              <a:rPr lang="en-US" sz="2413">
                <a:solidFill>
                  <a:srgbClr val="000000"/>
                </a:solidFill>
                <a:latin typeface="Poppins"/>
              </a:rPr>
              <a:t>ID: 17241014</a:t>
            </a:r>
          </a:p>
          <a:p>
            <a:pPr>
              <a:lnSpc>
                <a:spcPts val="3379"/>
              </a:lnSpc>
            </a:pPr>
            <a:r>
              <a:rPr lang="en-US" sz="2413">
                <a:solidFill>
                  <a:srgbClr val="000000"/>
                </a:solidFill>
                <a:latin typeface="Poppins"/>
              </a:rPr>
              <a:t>Group: 15</a:t>
            </a:r>
          </a:p>
          <a:p>
            <a:pPr>
              <a:lnSpc>
                <a:spcPts val="3379"/>
              </a:lnSpc>
            </a:pPr>
            <a:r>
              <a:rPr lang="en-US" sz="2413">
                <a:solidFill>
                  <a:srgbClr val="000000"/>
                </a:solidFill>
                <a:latin typeface="Poppins"/>
              </a:rPr>
              <a:t>Task 1</a:t>
            </a:r>
          </a:p>
          <a:p>
            <a:pPr>
              <a:lnSpc>
                <a:spcPts val="3379"/>
              </a:lnSpc>
            </a:pPr>
          </a:p>
          <a:p>
            <a:pPr>
              <a:lnSpc>
                <a:spcPts val="3379"/>
              </a:lnSpc>
            </a:pPr>
            <a:r>
              <a:rPr lang="en-US" sz="2413">
                <a:solidFill>
                  <a:srgbClr val="000000"/>
                </a:solidFill>
                <a:latin typeface="Poppins"/>
              </a:rPr>
              <a:t>RA: Ehsanur Rahman Rhythm</a:t>
            </a:r>
          </a:p>
          <a:p>
            <a:pPr>
              <a:lnSpc>
                <a:spcPts val="33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81016" y="470637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6879" y="834993"/>
            <a:ext cx="14653095" cy="9452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105" indent="-251702" lvl="2">
              <a:lnSpc>
                <a:spcPts val="2448"/>
              </a:lnSpc>
              <a:buFont typeface="Arial"/>
              <a:buChar char="⚬"/>
            </a:pPr>
          </a:p>
          <a:p>
            <a:pPr>
              <a:lnSpc>
                <a:spcPts val="2448"/>
              </a:lnSpc>
            </a:pPr>
          </a:p>
          <a:p>
            <a:pPr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</a:rPr>
              <a:t>Introduction to NLP</a:t>
            </a:r>
          </a:p>
          <a:p>
            <a:pPr>
              <a:lnSpc>
                <a:spcPts val="2448"/>
              </a:lnSpc>
            </a:pPr>
          </a:p>
          <a:p>
            <a:pPr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</a:rPr>
              <a:t>NLP Components</a:t>
            </a:r>
          </a:p>
          <a:p>
            <a:pPr>
              <a:lnSpc>
                <a:spcPts val="2448"/>
              </a:lnSpc>
            </a:pPr>
          </a:p>
          <a:p>
            <a:pPr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</a:rPr>
              <a:t>NLP Tasks</a:t>
            </a:r>
          </a:p>
          <a:p>
            <a:pPr>
              <a:lnSpc>
                <a:spcPts val="2448"/>
              </a:lnSpc>
            </a:pPr>
          </a:p>
          <a:p>
            <a:pPr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</a:rPr>
              <a:t>Real-World Applications</a:t>
            </a:r>
          </a:p>
          <a:p>
            <a:pPr>
              <a:lnSpc>
                <a:spcPts val="2448"/>
              </a:lnSpc>
            </a:pPr>
          </a:p>
          <a:p>
            <a:pPr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</a:rPr>
              <a:t>NLP Challenges</a:t>
            </a:r>
          </a:p>
          <a:p>
            <a:pPr>
              <a:lnSpc>
                <a:spcPts val="2448"/>
              </a:lnSpc>
            </a:pPr>
          </a:p>
          <a:p>
            <a:pPr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</a:rPr>
              <a:t>NLP Goals</a:t>
            </a:r>
          </a:p>
          <a:p>
            <a:pPr>
              <a:lnSpc>
                <a:spcPts val="2448"/>
              </a:lnSpc>
            </a:pPr>
          </a:p>
          <a:p>
            <a:pPr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</a:rPr>
              <a:t>Modular System in NLP</a:t>
            </a:r>
          </a:p>
          <a:p>
            <a:pPr>
              <a:lnSpc>
                <a:spcPts val="2448"/>
              </a:lnSpc>
            </a:pPr>
          </a:p>
          <a:p>
            <a:pPr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</a:rPr>
              <a:t>Interdisciplinary Involvement</a:t>
            </a:r>
          </a:p>
          <a:p>
            <a:pPr>
              <a:lnSpc>
                <a:spcPts val="2448"/>
              </a:lnSpc>
            </a:pPr>
          </a:p>
          <a:p>
            <a:pPr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 Semi-Bold"/>
              </a:rPr>
              <a:t>Top NLP Trends for 2023:</a:t>
            </a:r>
          </a:p>
          <a:p>
            <a:pPr algn="just" marL="755105" indent="-251702" lvl="2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</a:rPr>
              <a:t>Virtual Assistants</a:t>
            </a:r>
          </a:p>
          <a:p>
            <a:pPr algn="just" marL="755105" indent="-251702" lvl="2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</a:rPr>
              <a:t>Sentiment Analysis</a:t>
            </a:r>
          </a:p>
          <a:p>
            <a:pPr algn="just" marL="755105" indent="-251702" lvl="2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</a:rPr>
              <a:t>Multilingual Language Models</a:t>
            </a:r>
          </a:p>
          <a:p>
            <a:pPr algn="just" marL="755105" indent="-251702" lvl="2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</a:rPr>
              <a:t>Named Entity Recognition</a:t>
            </a:r>
          </a:p>
          <a:p>
            <a:pPr algn="just" marL="755105" indent="-251702" lvl="2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</a:rPr>
              <a:t>Language Transformers</a:t>
            </a:r>
          </a:p>
          <a:p>
            <a:pPr algn="just" marL="755105" indent="-251702" lvl="2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</a:rPr>
              <a:t>Transfer Learning</a:t>
            </a:r>
          </a:p>
          <a:p>
            <a:pPr algn="just" marL="755105" indent="-251702" lvl="2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</a:rPr>
              <a:t>Text Summarization</a:t>
            </a:r>
          </a:p>
          <a:p>
            <a:pPr algn="just" marL="755105" indent="-251702" lvl="2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</a:rPr>
              <a:t>Semantic Search</a:t>
            </a:r>
          </a:p>
          <a:p>
            <a:pPr algn="just" marL="755105" indent="-251702" lvl="2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</a:rPr>
              <a:t>Reinforcement Learning</a:t>
            </a:r>
          </a:p>
          <a:p>
            <a:pPr>
              <a:lnSpc>
                <a:spcPts val="2448"/>
              </a:lnSpc>
            </a:pPr>
          </a:p>
          <a:p>
            <a:pPr>
              <a:lnSpc>
                <a:spcPts val="2448"/>
              </a:lnSpc>
            </a:pPr>
          </a:p>
          <a:p>
            <a:pPr>
              <a:lnSpc>
                <a:spcPts val="2448"/>
              </a:lnSpc>
              <a:spcBef>
                <a:spcPct val="0"/>
              </a:spcBef>
            </a:pPr>
          </a:p>
        </p:txBody>
      </p:sp>
      <p:sp>
        <p:nvSpPr>
          <p:cNvPr name="AutoShape 8" id="8"/>
          <p:cNvSpPr/>
          <p:nvPr/>
        </p:nvSpPr>
        <p:spPr>
          <a:xfrm>
            <a:off x="581016" y="1227924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89440" y="474920"/>
            <a:ext cx="7938768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KEY ELEMENTS</a:t>
            </a:r>
          </a:p>
        </p:txBody>
      </p:sp>
      <p:sp>
        <p:nvSpPr>
          <p:cNvPr name="AutoShape 7" id="7"/>
          <p:cNvSpPr/>
          <p:nvPr/>
        </p:nvSpPr>
        <p:spPr>
          <a:xfrm>
            <a:off x="490511" y="1232208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32276" y="1277081"/>
            <a:ext cx="15201900" cy="591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20"/>
              </a:lnSpc>
            </a:pPr>
          </a:p>
          <a:p>
            <a:pPr marL="377824" indent="-188912" lvl="1">
              <a:lnSpc>
                <a:spcPts val="2449"/>
              </a:lnSpc>
              <a:buFont typeface="Arial"/>
              <a:buChar char="•"/>
            </a:pPr>
            <a:r>
              <a:rPr lang="en-US" sz="1749">
                <a:solidFill>
                  <a:srgbClr val="593C8F"/>
                </a:solidFill>
                <a:latin typeface="Poppins"/>
              </a:rPr>
              <a:t>AI Bot Impact</a:t>
            </a:r>
          </a:p>
          <a:p>
            <a:pPr>
              <a:lnSpc>
                <a:spcPts val="2449"/>
              </a:lnSpc>
            </a:pPr>
          </a:p>
          <a:p>
            <a:pPr marL="377824" indent="-188912" lvl="1">
              <a:lnSpc>
                <a:spcPts val="2449"/>
              </a:lnSpc>
              <a:buFont typeface="Arial"/>
              <a:buChar char="•"/>
            </a:pPr>
            <a:r>
              <a:rPr lang="en-US" sz="1749">
                <a:solidFill>
                  <a:srgbClr val="593C8F"/>
                </a:solidFill>
                <a:latin typeface="Poppins"/>
              </a:rPr>
              <a:t>Machine Learning Integration</a:t>
            </a:r>
          </a:p>
          <a:p>
            <a:pPr>
              <a:lnSpc>
                <a:spcPts val="2449"/>
              </a:lnSpc>
            </a:pPr>
          </a:p>
          <a:p>
            <a:pPr marL="377824" indent="-188912" lvl="1">
              <a:lnSpc>
                <a:spcPts val="2449"/>
              </a:lnSpc>
              <a:buFont typeface="Arial"/>
              <a:buChar char="•"/>
            </a:pPr>
            <a:r>
              <a:rPr lang="en-US" sz="1749">
                <a:solidFill>
                  <a:srgbClr val="593C8F"/>
                </a:solidFill>
                <a:latin typeface="Poppins"/>
              </a:rPr>
              <a:t>Social Media Influence</a:t>
            </a:r>
          </a:p>
          <a:p>
            <a:pPr>
              <a:lnSpc>
                <a:spcPts val="2449"/>
              </a:lnSpc>
            </a:pPr>
          </a:p>
          <a:p>
            <a:pPr marL="377824" indent="-188912" lvl="1">
              <a:lnSpc>
                <a:spcPts val="2449"/>
              </a:lnSpc>
              <a:buFont typeface="Arial"/>
              <a:buChar char="•"/>
            </a:pPr>
            <a:r>
              <a:rPr lang="en-US" sz="1749">
                <a:solidFill>
                  <a:srgbClr val="593C8F"/>
                </a:solidFill>
                <a:latin typeface="Poppins"/>
              </a:rPr>
              <a:t>Dark Data Solutions</a:t>
            </a:r>
          </a:p>
          <a:p>
            <a:pPr>
              <a:lnSpc>
                <a:spcPts val="2449"/>
              </a:lnSpc>
            </a:pPr>
          </a:p>
          <a:p>
            <a:pPr marL="377824" indent="-188912" lvl="1">
              <a:lnSpc>
                <a:spcPts val="2449"/>
              </a:lnSpc>
              <a:buFont typeface="Arial"/>
              <a:buChar char="•"/>
            </a:pPr>
            <a:r>
              <a:rPr lang="en-US" sz="1749">
                <a:solidFill>
                  <a:srgbClr val="593C8F"/>
                </a:solidFill>
                <a:latin typeface="Poppins"/>
              </a:rPr>
              <a:t>User Intent Understanding</a:t>
            </a:r>
          </a:p>
          <a:p>
            <a:pPr>
              <a:lnSpc>
                <a:spcPts val="2449"/>
              </a:lnSpc>
            </a:pPr>
          </a:p>
          <a:p>
            <a:pPr marL="377824" indent="-188912" lvl="1">
              <a:lnSpc>
                <a:spcPts val="2449"/>
              </a:lnSpc>
              <a:buFont typeface="Arial"/>
              <a:buChar char="•"/>
            </a:pPr>
            <a:r>
              <a:rPr lang="en-US" sz="1749">
                <a:solidFill>
                  <a:srgbClr val="593C8F"/>
                </a:solidFill>
                <a:latin typeface="Poppins"/>
              </a:rPr>
              <a:t>Market Intelligence and Strategy</a:t>
            </a:r>
          </a:p>
          <a:p>
            <a:pPr>
              <a:lnSpc>
                <a:spcPts val="2449"/>
              </a:lnSpc>
            </a:pPr>
          </a:p>
          <a:p>
            <a:pPr marL="377824" indent="-188912" lvl="1">
              <a:lnSpc>
                <a:spcPts val="2449"/>
              </a:lnSpc>
              <a:buFont typeface="Arial"/>
              <a:buChar char="•"/>
            </a:pPr>
            <a:r>
              <a:rPr lang="en-US" sz="1749">
                <a:solidFill>
                  <a:srgbClr val="593C8F"/>
                </a:solidFill>
                <a:latin typeface="Poppins"/>
              </a:rPr>
              <a:t>Diverse Machine Learning Models</a:t>
            </a:r>
          </a:p>
          <a:p>
            <a:pPr>
              <a:lnSpc>
                <a:spcPts val="2449"/>
              </a:lnSpc>
            </a:pPr>
          </a:p>
          <a:p>
            <a:pPr marL="377824" indent="-188912" lvl="1">
              <a:lnSpc>
                <a:spcPts val="2449"/>
              </a:lnSpc>
              <a:buFont typeface="Arial"/>
              <a:buChar char="•"/>
            </a:pPr>
            <a:r>
              <a:rPr lang="en-US" sz="1749">
                <a:solidFill>
                  <a:srgbClr val="593C8F"/>
                </a:solidFill>
                <a:latin typeface="Poppins"/>
              </a:rPr>
              <a:t>Efficient NLP Solutions</a:t>
            </a:r>
          </a:p>
          <a:p>
            <a:pPr>
              <a:lnSpc>
                <a:spcPts val="2449"/>
              </a:lnSpc>
            </a:pPr>
          </a:p>
          <a:p>
            <a:pPr marL="377824" indent="-188912" lvl="1">
              <a:lnSpc>
                <a:spcPts val="2449"/>
              </a:lnSpc>
              <a:buFont typeface="Arial"/>
              <a:buChar char="•"/>
            </a:pPr>
            <a:r>
              <a:rPr lang="en-US" sz="1749">
                <a:solidFill>
                  <a:srgbClr val="593C8F"/>
                </a:solidFill>
                <a:latin typeface="Poppins"/>
              </a:rPr>
              <a:t>Emerging Trends</a:t>
            </a:r>
          </a:p>
          <a:p>
            <a:pPr>
              <a:lnSpc>
                <a:spcPts val="2449"/>
              </a:lnSpc>
            </a:pPr>
          </a:p>
          <a:p>
            <a:pPr>
              <a:lnSpc>
                <a:spcPts val="154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20" y="1494821"/>
            <a:ext cx="7938768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LIMITATIONS</a:t>
            </a:r>
          </a:p>
        </p:txBody>
      </p:sp>
      <p:sp>
        <p:nvSpPr>
          <p:cNvPr name="AutoShape 7" id="7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029792" y="2252109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38225" y="2866236"/>
            <a:ext cx="12767147" cy="396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</a:rPr>
              <a:t>Dynamic Nature of NLP</a:t>
            </a:r>
          </a:p>
          <a:p>
            <a:pPr>
              <a:lnSpc>
                <a:spcPts val="2448"/>
              </a:lnSpc>
            </a:pPr>
          </a:p>
          <a:p>
            <a:pPr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</a:rPr>
              <a:t>Scope Limitations</a:t>
            </a:r>
          </a:p>
          <a:p>
            <a:pPr>
              <a:lnSpc>
                <a:spcPts val="2448"/>
              </a:lnSpc>
            </a:pPr>
          </a:p>
          <a:p>
            <a:pPr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</a:rPr>
              <a:t>Biases in Data-Driven Approach</a:t>
            </a:r>
          </a:p>
          <a:p>
            <a:pPr>
              <a:lnSpc>
                <a:spcPts val="2448"/>
              </a:lnSpc>
            </a:pPr>
          </a:p>
          <a:p>
            <a:pPr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</a:rPr>
              <a:t>Projection Uncertainty</a:t>
            </a:r>
          </a:p>
          <a:p>
            <a:pPr>
              <a:lnSpc>
                <a:spcPts val="2448"/>
              </a:lnSpc>
            </a:pPr>
          </a:p>
          <a:p>
            <a:pPr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</a:rPr>
              <a:t>Global Events and Technological Shifts</a:t>
            </a:r>
          </a:p>
          <a:p>
            <a:pPr>
              <a:lnSpc>
                <a:spcPts val="2448"/>
              </a:lnSpc>
            </a:pPr>
          </a:p>
          <a:p>
            <a:pPr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</a:rPr>
              <a:t>Alternative Viewpoints</a:t>
            </a:r>
          </a:p>
          <a:p>
            <a:pPr>
              <a:lnSpc>
                <a:spcPts val="2448"/>
              </a:lnSpc>
            </a:pPr>
          </a:p>
          <a:p>
            <a:pPr>
              <a:lnSpc>
                <a:spcPts val="244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45568" y="782564"/>
            <a:ext cx="7938768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FUTURE 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5568" y="1874639"/>
            <a:ext cx="10353039" cy="6348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71591" indent="-185795" lvl="1">
              <a:lnSpc>
                <a:spcPts val="2409"/>
              </a:lnSpc>
              <a:buFont typeface="Arial"/>
              <a:buChar char="•"/>
            </a:pPr>
            <a:r>
              <a:rPr lang="en-US" sz="1721">
                <a:solidFill>
                  <a:srgbClr val="000000"/>
                </a:solidFill>
                <a:latin typeface="Poppins"/>
              </a:rPr>
              <a:t>Incorporating Emerging Technologies</a:t>
            </a:r>
          </a:p>
          <a:p>
            <a:pPr>
              <a:lnSpc>
                <a:spcPts val="2409"/>
              </a:lnSpc>
            </a:pPr>
          </a:p>
          <a:p>
            <a:pPr marL="371591" indent="-185795" lvl="1">
              <a:lnSpc>
                <a:spcPts val="2409"/>
              </a:lnSpc>
              <a:buFont typeface="Arial"/>
              <a:buChar char="•"/>
            </a:pPr>
            <a:r>
              <a:rPr lang="en-US" sz="1721">
                <a:solidFill>
                  <a:srgbClr val="000000"/>
                </a:solidFill>
                <a:latin typeface="Poppins"/>
              </a:rPr>
              <a:t>Cross-Cultural NLP Applications</a:t>
            </a:r>
          </a:p>
          <a:p>
            <a:pPr>
              <a:lnSpc>
                <a:spcPts val="2409"/>
              </a:lnSpc>
            </a:pPr>
          </a:p>
          <a:p>
            <a:pPr marL="371591" indent="-185795" lvl="1">
              <a:lnSpc>
                <a:spcPts val="2409"/>
              </a:lnSpc>
              <a:buFont typeface="Arial"/>
              <a:buChar char="•"/>
            </a:pPr>
            <a:r>
              <a:rPr lang="en-US" sz="1721">
                <a:solidFill>
                  <a:srgbClr val="000000"/>
                </a:solidFill>
                <a:latin typeface="Poppins"/>
              </a:rPr>
              <a:t>Real-Time NLP Solutions</a:t>
            </a:r>
          </a:p>
          <a:p>
            <a:pPr>
              <a:lnSpc>
                <a:spcPts val="2409"/>
              </a:lnSpc>
            </a:pPr>
          </a:p>
          <a:p>
            <a:pPr marL="371591" indent="-185795" lvl="1">
              <a:lnSpc>
                <a:spcPts val="2409"/>
              </a:lnSpc>
              <a:buFont typeface="Arial"/>
              <a:buChar char="•"/>
            </a:pPr>
            <a:r>
              <a:rPr lang="en-US" sz="1721">
                <a:solidFill>
                  <a:srgbClr val="000000"/>
                </a:solidFill>
                <a:latin typeface="Poppins"/>
              </a:rPr>
              <a:t>Ethical Considerations and Bias Mitigation</a:t>
            </a:r>
          </a:p>
          <a:p>
            <a:pPr>
              <a:lnSpc>
                <a:spcPts val="2409"/>
              </a:lnSpc>
            </a:pPr>
          </a:p>
          <a:p>
            <a:pPr marL="371591" indent="-185795" lvl="1">
              <a:lnSpc>
                <a:spcPts val="2409"/>
              </a:lnSpc>
              <a:buFont typeface="Arial"/>
              <a:buChar char="•"/>
            </a:pPr>
            <a:r>
              <a:rPr lang="en-US" sz="1721">
                <a:solidFill>
                  <a:srgbClr val="000000"/>
                </a:solidFill>
                <a:latin typeface="Poppins"/>
              </a:rPr>
              <a:t>User Experience and Human-Computer Interaction</a:t>
            </a:r>
          </a:p>
          <a:p>
            <a:pPr>
              <a:lnSpc>
                <a:spcPts val="2409"/>
              </a:lnSpc>
            </a:pPr>
          </a:p>
          <a:p>
            <a:pPr marL="371591" indent="-185795" lvl="1">
              <a:lnSpc>
                <a:spcPts val="2409"/>
              </a:lnSpc>
              <a:buFont typeface="Arial"/>
              <a:buChar char="•"/>
            </a:pPr>
            <a:r>
              <a:rPr lang="en-US" sz="1721">
                <a:solidFill>
                  <a:srgbClr val="000000"/>
                </a:solidFill>
                <a:latin typeface="Poppins"/>
              </a:rPr>
              <a:t>Extended Industry Applications</a:t>
            </a:r>
          </a:p>
          <a:p>
            <a:pPr>
              <a:lnSpc>
                <a:spcPts val="2409"/>
              </a:lnSpc>
            </a:pPr>
          </a:p>
          <a:p>
            <a:pPr marL="371591" indent="-185795" lvl="1">
              <a:lnSpc>
                <a:spcPts val="2409"/>
              </a:lnSpc>
              <a:buFont typeface="Arial"/>
              <a:buChar char="•"/>
            </a:pPr>
            <a:r>
              <a:rPr lang="en-US" sz="1721">
                <a:solidFill>
                  <a:srgbClr val="000000"/>
                </a:solidFill>
                <a:latin typeface="Poppins"/>
              </a:rPr>
              <a:t>Long-Term Impact Assessment</a:t>
            </a:r>
          </a:p>
          <a:p>
            <a:pPr>
              <a:lnSpc>
                <a:spcPts val="2409"/>
              </a:lnSpc>
            </a:pPr>
          </a:p>
          <a:p>
            <a:pPr marL="371591" indent="-185795" lvl="1">
              <a:lnSpc>
                <a:spcPts val="2409"/>
              </a:lnSpc>
              <a:buFont typeface="Arial"/>
              <a:buChar char="•"/>
            </a:pPr>
            <a:r>
              <a:rPr lang="en-US" sz="1721">
                <a:solidFill>
                  <a:srgbClr val="000000"/>
                </a:solidFill>
                <a:latin typeface="Poppins"/>
              </a:rPr>
              <a:t>Hybrid Models and Multimodal NLP</a:t>
            </a:r>
          </a:p>
          <a:p>
            <a:pPr>
              <a:lnSpc>
                <a:spcPts val="2409"/>
              </a:lnSpc>
            </a:pPr>
          </a:p>
          <a:p>
            <a:pPr marL="371591" indent="-185795" lvl="1">
              <a:lnSpc>
                <a:spcPts val="2409"/>
              </a:lnSpc>
              <a:buFont typeface="Arial"/>
              <a:buChar char="•"/>
            </a:pPr>
            <a:r>
              <a:rPr lang="en-US" sz="1721">
                <a:solidFill>
                  <a:srgbClr val="000000"/>
                </a:solidFill>
                <a:latin typeface="Poppins"/>
              </a:rPr>
              <a:t>Collaborative Research Initiatives</a:t>
            </a:r>
          </a:p>
          <a:p>
            <a:pPr>
              <a:lnSpc>
                <a:spcPts val="2409"/>
              </a:lnSpc>
            </a:pPr>
          </a:p>
          <a:p>
            <a:pPr marL="371591" indent="-185795" lvl="1">
              <a:lnSpc>
                <a:spcPts val="2409"/>
              </a:lnSpc>
              <a:buFont typeface="Arial"/>
              <a:buChar char="•"/>
            </a:pPr>
            <a:r>
              <a:rPr lang="en-US" sz="1721">
                <a:solidFill>
                  <a:srgbClr val="000000"/>
                </a:solidFill>
                <a:latin typeface="Poppins"/>
              </a:rPr>
              <a:t>Continuous Monitoring of Industry Trends</a:t>
            </a:r>
          </a:p>
          <a:p>
            <a:pPr>
              <a:lnSpc>
                <a:spcPts val="2409"/>
              </a:lnSpc>
            </a:pPr>
          </a:p>
          <a:p>
            <a:pPr>
              <a:lnSpc>
                <a:spcPts val="2409"/>
              </a:lnSpc>
              <a:spcBef>
                <a:spcPct val="0"/>
              </a:spcBef>
            </a:pPr>
          </a:p>
        </p:txBody>
      </p:sp>
      <p:sp>
        <p:nvSpPr>
          <p:cNvPr name="AutoShape 8" id="8"/>
          <p:cNvSpPr/>
          <p:nvPr/>
        </p:nvSpPr>
        <p:spPr>
          <a:xfrm>
            <a:off x="846640" y="1539852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20" y="1494821"/>
            <a:ext cx="7938768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CONCLUSION</a:t>
            </a:r>
          </a:p>
        </p:txBody>
      </p:sp>
      <p:sp>
        <p:nvSpPr>
          <p:cNvPr name="AutoShape 7" id="7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49646" y="2618316"/>
            <a:ext cx="4769516" cy="475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8"/>
              </a:lnSpc>
              <a:spcBef>
                <a:spcPct val="0"/>
              </a:spcBef>
            </a:pPr>
            <a:r>
              <a:rPr lang="en-US" sz="2648">
                <a:solidFill>
                  <a:srgbClr val="000000"/>
                </a:solidFill>
                <a:latin typeface="Poppins"/>
              </a:rPr>
              <a:t>Summary:</a:t>
            </a:r>
          </a:p>
        </p:txBody>
      </p:sp>
      <p:sp>
        <p:nvSpPr>
          <p:cNvPr name="AutoShape 9" id="9"/>
          <p:cNvSpPr/>
          <p:nvPr/>
        </p:nvSpPr>
        <p:spPr>
          <a:xfrm>
            <a:off x="1029792" y="2252109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51789" y="3385166"/>
            <a:ext cx="6145817" cy="5185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71563" indent="-185781" lvl="1">
              <a:lnSpc>
                <a:spcPts val="2409"/>
              </a:lnSpc>
              <a:buFont typeface="Arial"/>
              <a:buChar char="•"/>
            </a:pPr>
            <a:r>
              <a:rPr lang="en-US" sz="1720">
                <a:solidFill>
                  <a:srgbClr val="000000"/>
                </a:solidFill>
                <a:latin typeface="Poppins"/>
              </a:rPr>
              <a:t>Examines NLP evolution with AI bots and machine learning in text analytics.</a:t>
            </a:r>
          </a:p>
          <a:p>
            <a:pPr marL="371563" indent="-185781" lvl="1">
              <a:lnSpc>
                <a:spcPts val="2409"/>
              </a:lnSpc>
              <a:buFont typeface="Arial"/>
              <a:buChar char="•"/>
            </a:pPr>
            <a:r>
              <a:rPr lang="en-US" sz="1720">
                <a:solidFill>
                  <a:srgbClr val="000000"/>
                </a:solidFill>
                <a:latin typeface="Poppins"/>
              </a:rPr>
              <a:t>Notes social media's NLP use for customer sentiment analysis.</a:t>
            </a:r>
          </a:p>
          <a:p>
            <a:pPr marL="371563" indent="-185781" lvl="1">
              <a:lnSpc>
                <a:spcPts val="2409"/>
              </a:lnSpc>
              <a:buFont typeface="Arial"/>
              <a:buChar char="•"/>
            </a:pPr>
            <a:r>
              <a:rPr lang="en-US" sz="1720">
                <a:solidFill>
                  <a:srgbClr val="000000"/>
                </a:solidFill>
                <a:latin typeface="Poppins"/>
              </a:rPr>
              <a:t>Highlights NLP efficiency in handling vast unstructured data for chatbots and semantic search.</a:t>
            </a:r>
          </a:p>
          <a:p>
            <a:pPr marL="371563" indent="-185781" lvl="1">
              <a:lnSpc>
                <a:spcPts val="2409"/>
              </a:lnSpc>
              <a:buFont typeface="Arial"/>
              <a:buChar char="•"/>
            </a:pPr>
            <a:r>
              <a:rPr lang="en-US" sz="1720">
                <a:solidFill>
                  <a:srgbClr val="000000"/>
                </a:solidFill>
                <a:latin typeface="Poppins"/>
              </a:rPr>
              <a:t>Points to market intelligence, diverse machine learning, and cost-efficient solutions shaping NLP's future.</a:t>
            </a:r>
          </a:p>
          <a:p>
            <a:pPr marL="371563" indent="-185781" lvl="1">
              <a:lnSpc>
                <a:spcPts val="2409"/>
              </a:lnSpc>
              <a:buFont typeface="Arial"/>
              <a:buChar char="•"/>
            </a:pPr>
            <a:r>
              <a:rPr lang="en-US" sz="1720">
                <a:solidFill>
                  <a:srgbClr val="000000"/>
                </a:solidFill>
                <a:latin typeface="Poppins"/>
              </a:rPr>
              <a:t>Acknowledges limitations: dynamic NLP nature and biases in data.</a:t>
            </a:r>
          </a:p>
          <a:p>
            <a:pPr marL="371563" indent="-185781" lvl="1">
              <a:lnSpc>
                <a:spcPts val="2409"/>
              </a:lnSpc>
              <a:buFont typeface="Arial"/>
              <a:buChar char="•"/>
            </a:pPr>
            <a:r>
              <a:rPr lang="en-US" sz="1720">
                <a:solidFill>
                  <a:srgbClr val="000000"/>
                </a:solidFill>
                <a:latin typeface="Poppins"/>
              </a:rPr>
              <a:t>Envisions future work: new technologies, cross-cultural exploration, and ethical considerations.</a:t>
            </a:r>
          </a:p>
          <a:p>
            <a:pPr marL="371563" indent="-185781" lvl="1">
              <a:lnSpc>
                <a:spcPts val="2409"/>
              </a:lnSpc>
              <a:buFont typeface="Arial"/>
              <a:buChar char="•"/>
            </a:pPr>
            <a:r>
              <a:rPr lang="en-US" sz="1720">
                <a:solidFill>
                  <a:srgbClr val="000000"/>
                </a:solidFill>
                <a:latin typeface="Poppins"/>
              </a:rPr>
              <a:t>Emphasizes continuous NLP evolution and exciting possibilities.</a:t>
            </a:r>
          </a:p>
          <a:p>
            <a:pPr>
              <a:lnSpc>
                <a:spcPts val="240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430203" y="5192617"/>
            <a:ext cx="4769516" cy="475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8"/>
              </a:lnSpc>
              <a:spcBef>
                <a:spcPct val="0"/>
              </a:spcBef>
            </a:pPr>
            <a:r>
              <a:rPr lang="en-US" sz="2648">
                <a:solidFill>
                  <a:srgbClr val="000000"/>
                </a:solidFill>
                <a:latin typeface="Poppins"/>
              </a:rPr>
              <a:t>Closing: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30203" y="5835520"/>
            <a:ext cx="5967732" cy="3952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52092" indent="-176046" lvl="1">
              <a:lnSpc>
                <a:spcPts val="2283"/>
              </a:lnSpc>
              <a:buFont typeface="Arial"/>
              <a:buChar char="•"/>
            </a:pPr>
            <a:r>
              <a:rPr lang="en-US" sz="1630">
                <a:solidFill>
                  <a:srgbClr val="000000"/>
                </a:solidFill>
                <a:latin typeface="Poppins"/>
              </a:rPr>
              <a:t>The path ahead is dynamic, filled with opportunities to refine and redefine how we interact with language, technology, and each other.</a:t>
            </a:r>
          </a:p>
          <a:p>
            <a:pPr marL="352092" indent="-176046" lvl="1">
              <a:lnSpc>
                <a:spcPts val="2283"/>
              </a:lnSpc>
              <a:buFont typeface="Arial"/>
              <a:buChar char="•"/>
            </a:pPr>
            <a:r>
              <a:rPr lang="en-US" sz="1630">
                <a:solidFill>
                  <a:srgbClr val="000000"/>
                </a:solidFill>
                <a:latin typeface="Poppins"/>
              </a:rPr>
              <a:t>Ethical considerations and bias mitigation are recommended for inclusion in future studies.</a:t>
            </a:r>
          </a:p>
          <a:p>
            <a:pPr marL="352092" indent="-176046" lvl="1">
              <a:lnSpc>
                <a:spcPts val="2283"/>
              </a:lnSpc>
              <a:buFont typeface="Arial"/>
              <a:buChar char="•"/>
            </a:pPr>
            <a:r>
              <a:rPr lang="en-US" sz="1630">
                <a:solidFill>
                  <a:srgbClr val="000000"/>
                </a:solidFill>
                <a:latin typeface="Poppins"/>
              </a:rPr>
              <a:t> Collaborative research initiatives and continuous monitoring of industry trends will be paramount to staying at the forefront of NLP innovation.</a:t>
            </a:r>
          </a:p>
          <a:p>
            <a:pPr marL="352092" indent="-176046" lvl="1">
              <a:lnSpc>
                <a:spcPts val="2283"/>
              </a:lnSpc>
              <a:buFont typeface="Arial"/>
              <a:buChar char="•"/>
            </a:pPr>
            <a:r>
              <a:rPr lang="en-US" sz="1630">
                <a:solidFill>
                  <a:srgbClr val="000000"/>
                </a:solidFill>
                <a:latin typeface="Poppins"/>
              </a:rPr>
              <a:t>Real-time monitoring and updating frameworks are proposed for sustained NLP model optimization.</a:t>
            </a:r>
          </a:p>
          <a:p>
            <a:pPr marL="352092" indent="-176046" lvl="1">
              <a:lnSpc>
                <a:spcPts val="2283"/>
              </a:lnSpc>
              <a:buFont typeface="Arial"/>
              <a:buChar char="•"/>
            </a:pPr>
            <a:r>
              <a:rPr lang="en-US" sz="1630">
                <a:solidFill>
                  <a:srgbClr val="000000"/>
                </a:solidFill>
                <a:latin typeface="Poppins"/>
              </a:rPr>
              <a:t>Longitudinal studies on temporal relevance and interdisciplinary collaboration are recommended for comprehensive advancements in NLP research.</a:t>
            </a:r>
          </a:p>
          <a:p>
            <a:pPr>
              <a:lnSpc>
                <a:spcPts val="228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DAF2RQnLszk</dc:identifier>
  <dcterms:modified xsi:type="dcterms:W3CDTF">2011-08-01T06:04:30Z</dcterms:modified>
  <cp:revision>1</cp:revision>
  <dc:title>The Recent Advances and Applications of Natural Language Processing</dc:title>
</cp:coreProperties>
</file>